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Layouts/slideLayout6.xml" ContentType="application/vnd.openxmlformats-officedocument.presentationml.slideLayout+xml"/>
  <Override PartName="/ppt/notesSlides/notesSlide38.xml" ContentType="application/vnd.openxmlformats-officedocument.presentationml.notesSlide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27.xml" ContentType="application/vnd.openxmlformats-officedocument.presentationml.notesSlide+xml"/>
  <Override PartName="/ppt/notesSlides/notesSlide45.xml" ContentType="application/vnd.openxmlformats-officedocument.presentationml.notesSlide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34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notesSlides/notesSlide3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46.xml" ContentType="application/vnd.openxmlformats-officedocument.presentationml.notesSlide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44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42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Default Extension="vml" ContentType="application/vnd.openxmlformats-officedocument.vmlDrawing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notesSlides/notesSlide29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Default Extension="wmf" ContentType="image/x-wmf"/>
  <Override PartName="/ppt/notesSlides/notesSlide18.xml" ContentType="application/vnd.openxmlformats-officedocument.presentationml.notesSlide+xml"/>
  <Override PartName="/ppt/notesSlides/notesSlide36.xml" ContentType="application/vnd.openxmlformats-officedocument.presentationml.notesSlide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notesSlides/notesSlide25.xml" ContentType="application/vnd.openxmlformats-officedocument.presentationml.notesSlide+xml"/>
  <Override PartName="/ppt/notesSlides/notesSlide4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8"/>
  </p:notesMasterIdLst>
  <p:sldIdLst>
    <p:sldId id="256" r:id="rId2"/>
    <p:sldId id="259" r:id="rId3"/>
    <p:sldId id="262" r:id="rId4"/>
    <p:sldId id="264" r:id="rId5"/>
    <p:sldId id="266" r:id="rId6"/>
    <p:sldId id="265" r:id="rId7"/>
    <p:sldId id="267" r:id="rId8"/>
    <p:sldId id="278" r:id="rId9"/>
    <p:sldId id="279" r:id="rId10"/>
    <p:sldId id="280" r:id="rId11"/>
    <p:sldId id="281" r:id="rId12"/>
    <p:sldId id="285" r:id="rId13"/>
    <p:sldId id="282" r:id="rId14"/>
    <p:sldId id="283" r:id="rId15"/>
    <p:sldId id="268" r:id="rId16"/>
    <p:sldId id="270" r:id="rId17"/>
    <p:sldId id="273" r:id="rId18"/>
    <p:sldId id="275" r:id="rId19"/>
    <p:sldId id="288" r:id="rId20"/>
    <p:sldId id="290" r:id="rId21"/>
    <p:sldId id="291" r:id="rId22"/>
    <p:sldId id="292" r:id="rId23"/>
    <p:sldId id="296" r:id="rId24"/>
    <p:sldId id="297" r:id="rId25"/>
    <p:sldId id="303" r:id="rId26"/>
    <p:sldId id="304" r:id="rId27"/>
    <p:sldId id="306" r:id="rId28"/>
    <p:sldId id="307" r:id="rId29"/>
    <p:sldId id="308" r:id="rId30"/>
    <p:sldId id="309" r:id="rId31"/>
    <p:sldId id="310" r:id="rId32"/>
    <p:sldId id="311" r:id="rId33"/>
    <p:sldId id="312" r:id="rId34"/>
    <p:sldId id="313" r:id="rId35"/>
    <p:sldId id="314" r:id="rId36"/>
    <p:sldId id="315" r:id="rId37"/>
    <p:sldId id="317" r:id="rId38"/>
    <p:sldId id="319" r:id="rId39"/>
    <p:sldId id="320" r:id="rId40"/>
    <p:sldId id="321" r:id="rId41"/>
    <p:sldId id="323" r:id="rId42"/>
    <p:sldId id="324" r:id="rId43"/>
    <p:sldId id="332" r:id="rId44"/>
    <p:sldId id="333" r:id="rId45"/>
    <p:sldId id="334" r:id="rId46"/>
    <p:sldId id="335" r:id="rId4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056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A3354CA-A72E-41FB-B8A4-8D5DE7DC76AC}" type="datetimeFigureOut">
              <a:rPr lang="en-US" smtClean="0"/>
              <a:t>5/16/2008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E7BC42A-41ED-428D-9629-A270DBCE2D6E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7BC42A-41ED-428D-9629-A270DBCE2D6E}" type="slidenum">
              <a:rPr lang="en-US" smtClean="0"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7BC42A-41ED-428D-9629-A270DBCE2D6E}" type="slidenum">
              <a:rPr lang="en-US" smtClean="0"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7BC42A-41ED-428D-9629-A270DBCE2D6E}" type="slidenum">
              <a:rPr lang="en-US" smtClean="0"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7BC42A-41ED-428D-9629-A270DBCE2D6E}" type="slidenum">
              <a:rPr lang="en-US" smtClean="0"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7BC42A-41ED-428D-9629-A270DBCE2D6E}" type="slidenum">
              <a:rPr lang="en-US" smtClean="0"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7BC42A-41ED-428D-9629-A270DBCE2D6E}" type="slidenum">
              <a:rPr lang="en-US" smtClean="0"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7BC42A-41ED-428D-9629-A270DBCE2D6E}" type="slidenum">
              <a:rPr lang="en-US" smtClean="0"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7BC42A-41ED-428D-9629-A270DBCE2D6E}" type="slidenum">
              <a:rPr lang="en-US" smtClean="0"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7BC42A-41ED-428D-9629-A270DBCE2D6E}" type="slidenum">
              <a:rPr lang="en-US" smtClean="0"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7BC42A-41ED-428D-9629-A270DBCE2D6E}" type="slidenum">
              <a:rPr lang="en-US" smtClean="0"/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7BC42A-41ED-428D-9629-A270DBCE2D6E}" type="slidenum">
              <a:rPr lang="en-US" smtClean="0"/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7BC42A-41ED-428D-9629-A270DBCE2D6E}" type="slidenum">
              <a:rPr lang="en-US" smtClean="0"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7BC42A-41ED-428D-9629-A270DBCE2D6E}" type="slidenum">
              <a:rPr lang="en-US" smtClean="0"/>
              <a:t>20</a:t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7BC42A-41ED-428D-9629-A270DBCE2D6E}" type="slidenum">
              <a:rPr lang="en-US" smtClean="0"/>
              <a:t>21</a:t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7BC42A-41ED-428D-9629-A270DBCE2D6E}" type="slidenum">
              <a:rPr lang="en-US" smtClean="0"/>
              <a:t>22</a:t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7BC42A-41ED-428D-9629-A270DBCE2D6E}" type="slidenum">
              <a:rPr lang="en-US" smtClean="0"/>
              <a:t>23</a:t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7BC42A-41ED-428D-9629-A270DBCE2D6E}" type="slidenum">
              <a:rPr lang="en-US" smtClean="0"/>
              <a:t>24</a:t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7BC42A-41ED-428D-9629-A270DBCE2D6E}" type="slidenum">
              <a:rPr lang="en-US" smtClean="0"/>
              <a:t>25</a:t>
            </a:fld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7BC42A-41ED-428D-9629-A270DBCE2D6E}" type="slidenum">
              <a:rPr lang="en-US" smtClean="0"/>
              <a:t>26</a:t>
            </a:fld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7BC42A-41ED-428D-9629-A270DBCE2D6E}" type="slidenum">
              <a:rPr lang="en-US" smtClean="0"/>
              <a:t>27</a:t>
            </a:fld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7BC42A-41ED-428D-9629-A270DBCE2D6E}" type="slidenum">
              <a:rPr lang="en-US" smtClean="0"/>
              <a:t>28</a:t>
            </a:fld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7BC42A-41ED-428D-9629-A270DBCE2D6E}" type="slidenum">
              <a:rPr lang="en-US" smtClean="0"/>
              <a:t>29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7BC42A-41ED-428D-9629-A270DBCE2D6E}" type="slidenum">
              <a:rPr lang="en-US" smtClean="0"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7BC42A-41ED-428D-9629-A270DBCE2D6E}" type="slidenum">
              <a:rPr lang="en-US" smtClean="0"/>
              <a:t>30</a:t>
            </a:fld>
            <a:endParaRPr 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7BC42A-41ED-428D-9629-A270DBCE2D6E}" type="slidenum">
              <a:rPr lang="en-US" smtClean="0"/>
              <a:t>31</a:t>
            </a:fld>
            <a:endParaRPr 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7BC42A-41ED-428D-9629-A270DBCE2D6E}" type="slidenum">
              <a:rPr lang="en-US" smtClean="0"/>
              <a:t>32</a:t>
            </a:fld>
            <a:endParaRPr 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7BC42A-41ED-428D-9629-A270DBCE2D6E}" type="slidenum">
              <a:rPr lang="en-US" smtClean="0"/>
              <a:t>33</a:t>
            </a:fld>
            <a:endParaRPr 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7BC42A-41ED-428D-9629-A270DBCE2D6E}" type="slidenum">
              <a:rPr lang="en-US" smtClean="0"/>
              <a:t>34</a:t>
            </a:fld>
            <a:endParaRPr lang="en-US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7BC42A-41ED-428D-9629-A270DBCE2D6E}" type="slidenum">
              <a:rPr lang="en-US" smtClean="0"/>
              <a:t>35</a:t>
            </a:fld>
            <a:endParaRPr lang="en-US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7BC42A-41ED-428D-9629-A270DBCE2D6E}" type="slidenum">
              <a:rPr lang="en-US" smtClean="0"/>
              <a:t>36</a:t>
            </a:fld>
            <a:endParaRPr lang="en-US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7BC42A-41ED-428D-9629-A270DBCE2D6E}" type="slidenum">
              <a:rPr lang="en-US" smtClean="0"/>
              <a:t>37</a:t>
            </a:fld>
            <a:endParaRPr lang="en-US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7BC42A-41ED-428D-9629-A270DBCE2D6E}" type="slidenum">
              <a:rPr lang="en-US" smtClean="0"/>
              <a:t>38</a:t>
            </a:fld>
            <a:endParaRPr lang="en-US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7BC42A-41ED-428D-9629-A270DBCE2D6E}" type="slidenum">
              <a:rPr lang="en-US" smtClean="0"/>
              <a:t>39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7BC42A-41ED-428D-9629-A270DBCE2D6E}" type="slidenum">
              <a:rPr lang="en-US" smtClean="0"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7BC42A-41ED-428D-9629-A270DBCE2D6E}" type="slidenum">
              <a:rPr lang="en-US" smtClean="0"/>
              <a:t>40</a:t>
            </a:fld>
            <a:endParaRPr lang="en-US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7BC42A-41ED-428D-9629-A270DBCE2D6E}" type="slidenum">
              <a:rPr lang="en-US" smtClean="0"/>
              <a:t>41</a:t>
            </a:fld>
            <a:endParaRPr lang="en-US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7BC42A-41ED-428D-9629-A270DBCE2D6E}" type="slidenum">
              <a:rPr lang="en-US" smtClean="0"/>
              <a:t>42</a:t>
            </a:fld>
            <a:endParaRPr lang="en-US"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7BC42A-41ED-428D-9629-A270DBCE2D6E}" type="slidenum">
              <a:rPr lang="en-US" smtClean="0"/>
              <a:t>43</a:t>
            </a:fld>
            <a:endParaRPr lang="en-US"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7BC42A-41ED-428D-9629-A270DBCE2D6E}" type="slidenum">
              <a:rPr lang="en-US" smtClean="0"/>
              <a:t>44</a:t>
            </a:fld>
            <a:endParaRPr lang="en-US"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7BC42A-41ED-428D-9629-A270DBCE2D6E}" type="slidenum">
              <a:rPr lang="en-US" smtClean="0"/>
              <a:t>45</a:t>
            </a:fld>
            <a:endParaRPr lang="en-US"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7BC42A-41ED-428D-9629-A270DBCE2D6E}" type="slidenum">
              <a:rPr lang="en-US" smtClean="0"/>
              <a:t>46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7BC42A-41ED-428D-9629-A270DBCE2D6E}" type="slidenum">
              <a:rPr lang="en-US" smtClean="0"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7BC42A-41ED-428D-9629-A270DBCE2D6E}" type="slidenum">
              <a:rPr lang="en-US" smtClean="0"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7BC42A-41ED-428D-9629-A270DBCE2D6E}" type="slidenum">
              <a:rPr lang="en-US" smtClean="0"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7BC42A-41ED-428D-9629-A270DBCE2D6E}" type="slidenum">
              <a:rPr lang="en-US" smtClean="0"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7BC42A-41ED-428D-9629-A270DBCE2D6E}" type="slidenum">
              <a:rPr lang="en-US" smtClean="0"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 b="1" i="1" baseline="0">
                <a:solidFill>
                  <a:srgbClr val="FFFF99"/>
                </a:solidFill>
                <a:latin typeface="Comic Sans MS" pitchFamily="66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 baseline="0">
                <a:solidFill>
                  <a:schemeClr val="bg2"/>
                </a:solidFill>
                <a:latin typeface="Lucida Calligraphy" pitchFamily="66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172200"/>
            <a:ext cx="2133600" cy="365125"/>
          </a:xfrm>
        </p:spPr>
        <p:txBody>
          <a:bodyPr/>
          <a:lstStyle>
            <a:lvl1pPr>
              <a:defRPr sz="1600" baseline="0">
                <a:solidFill>
                  <a:schemeClr val="bg2"/>
                </a:solidFill>
                <a:latin typeface="Brush Script MT" pitchFamily="66" charset="0"/>
              </a:defRPr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172200"/>
            <a:ext cx="2895600" cy="365125"/>
          </a:xfrm>
        </p:spPr>
        <p:txBody>
          <a:bodyPr/>
          <a:lstStyle>
            <a:lvl1pPr marL="0" algn="ctr" defTabSz="914400" rtl="0" eaLnBrk="1" latinLnBrk="0" hangingPunct="1">
              <a:defRPr lang="en-US" sz="1600" kern="1200" baseline="0" dirty="0" smtClean="0">
                <a:solidFill>
                  <a:schemeClr val="bg2"/>
                </a:solidFill>
                <a:latin typeface="Brush Script MT" pitchFamily="66" charset="0"/>
                <a:ea typeface="+mn-ea"/>
                <a:cs typeface="+mn-cs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172200"/>
            <a:ext cx="2133600" cy="365125"/>
          </a:xfrm>
        </p:spPr>
        <p:txBody>
          <a:bodyPr/>
          <a:lstStyle>
            <a:lvl1pPr>
              <a:defRPr lang="en-US" sz="1600" kern="1200" baseline="0" smtClean="0">
                <a:solidFill>
                  <a:schemeClr val="bg2"/>
                </a:solidFill>
                <a:latin typeface="Brush Script MT" pitchFamily="66" charset="0"/>
                <a:ea typeface="+mn-ea"/>
                <a:cs typeface="+mn-cs"/>
              </a:defRPr>
            </a:lvl1pPr>
          </a:lstStyle>
          <a:p>
            <a:fld id="{47C9C0FA-1653-4A7E-B957-B36A161552B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1EFBDA-2604-4BFF-BF1B-5B299316D05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487B62-1072-45C5-BDE6-D4D7A602753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User\Local Settings\Temporary Internet Files\Content.IE5\STEB01UR\MCj04348230000[1]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305800" y="6096000"/>
            <a:ext cx="609600" cy="6096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72400" y="6248400"/>
            <a:ext cx="990600" cy="365125"/>
          </a:xfrm>
        </p:spPr>
        <p:txBody>
          <a:bodyPr/>
          <a:lstStyle>
            <a:lvl1pPr>
              <a:defRPr b="1">
                <a:solidFill>
                  <a:srgbClr val="FFFF00"/>
                </a:solidFill>
              </a:defRPr>
            </a:lvl1pPr>
          </a:lstStyle>
          <a:p>
            <a:fld id="{CA525147-97C6-41C1-8F84-C9B243F3D8E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9F705B-B0B7-4928-83D5-212B943AA6E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4B1174-71D3-4239-AB87-EE40D4CB3CF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3DA44-E7F9-4BF2-9DC8-D0F96C25D26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A624B4-3A47-4E9A-83F2-B88AA4661D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EE9669-DF0C-43C3-8B9F-71D288C068A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4DFD9-9AD0-431C-BFA7-8D8DEBEB903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83913B-707E-43C2-AD4E-B65BAECF2B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6822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8191500" y="6229350"/>
            <a:ext cx="952500" cy="62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19200" y="6248400"/>
            <a:ext cx="1676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24840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2484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1AD9C299-7981-407E-A778-E2949A2DB7F3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0" y="-1"/>
            <a:ext cx="9144000" cy="1524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0" y="6705599"/>
            <a:ext cx="9144000" cy="1524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 rot="5400000" flipV="1">
            <a:off x="-3307080" y="3398520"/>
            <a:ext cx="676656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 rot="5400000" flipV="1">
            <a:off x="5684520" y="3307080"/>
            <a:ext cx="676656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5" name="Picture 11"/>
          <p:cNvPicPr>
            <a:picLocks noChangeAspect="1" noChangeArrowheads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228600" y="6248400"/>
            <a:ext cx="10382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  <p:txStyles>
    <p:titleStyle>
      <a:lvl1pPr algn="ctr" defTabSz="914400" rtl="0" eaLnBrk="1" latinLnBrk="0" hangingPunct="1">
        <a:spcBef>
          <a:spcPct val="0"/>
        </a:spcBef>
        <a:buNone/>
        <a:defRPr lang="en-US" sz="4400" b="1" i="1" kern="1200" baseline="0" dirty="0" smtClean="0">
          <a:solidFill>
            <a:srgbClr val="FFFF99"/>
          </a:solidFill>
          <a:latin typeface="Comic Sans MS" pitchFamily="66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4000" kern="1200" baseline="0">
          <a:solidFill>
            <a:schemeClr val="bg1">
              <a:lumMod val="95000"/>
            </a:schemeClr>
          </a:solidFill>
          <a:latin typeface="Brush Script MT" pitchFamily="66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3600" kern="1200" baseline="0">
          <a:solidFill>
            <a:schemeClr val="bg1">
              <a:lumMod val="95000"/>
            </a:schemeClr>
          </a:solidFill>
          <a:latin typeface="Brush Script MT" pitchFamily="66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 baseline="0">
          <a:solidFill>
            <a:schemeClr val="bg1">
              <a:lumMod val="95000"/>
            </a:schemeClr>
          </a:solidFill>
          <a:latin typeface="Brush Script MT" pitchFamily="66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 baseline="0">
          <a:solidFill>
            <a:schemeClr val="bg1">
              <a:lumMod val="95000"/>
            </a:schemeClr>
          </a:solidFill>
          <a:latin typeface="Brush Script MT" pitchFamily="66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800" kern="1200" baseline="0">
          <a:solidFill>
            <a:schemeClr val="bg1">
              <a:lumMod val="95000"/>
            </a:schemeClr>
          </a:solidFill>
          <a:latin typeface="Brush Script MT" pitchFamily="66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wm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1.bin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wmf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wmf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wmf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wmf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wmf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wmf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wmf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wmf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wmf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wmf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wmf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wmf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1.png"/><Relationship Id="rId4" Type="http://schemas.openxmlformats.org/officeDocument/2006/relationships/image" Target="../media/image40.wmf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wmf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wmf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wmf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wmf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wmf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wmf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wmf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wmf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wmf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3.png"/><Relationship Id="rId4" Type="http://schemas.openxmlformats.org/officeDocument/2006/relationships/image" Target="../media/image52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wmf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wmf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wmf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8.png"/><Relationship Id="rId4" Type="http://schemas.openxmlformats.org/officeDocument/2006/relationships/image" Target="../media/image57.pn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wmf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w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Review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May 16, 2008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/>
              <a:t>Five Ways to Prove a Quadrilateral is a Parallelogram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609600" indent="-609600">
              <a:buFontTx/>
              <a:buAutoNum type="arabicPeriod"/>
            </a:pPr>
            <a:r>
              <a:rPr lang="en-US" sz="2800"/>
              <a:t>Show that both pairs of opposite sides are parallel.</a:t>
            </a:r>
          </a:p>
          <a:p>
            <a:pPr marL="609600" indent="-609600">
              <a:buFontTx/>
              <a:buAutoNum type="arabicPeriod"/>
            </a:pPr>
            <a:r>
              <a:rPr lang="en-US" sz="2800"/>
              <a:t>Show that both pairs of opposite sides are congruent.</a:t>
            </a:r>
          </a:p>
          <a:p>
            <a:pPr marL="609600" indent="-609600">
              <a:buFontTx/>
              <a:buAutoNum type="arabicPeriod"/>
            </a:pPr>
            <a:r>
              <a:rPr lang="en-US" sz="2800"/>
              <a:t>Show that one pair of opposite sides are both parallel and congruent.</a:t>
            </a:r>
          </a:p>
          <a:p>
            <a:pPr marL="609600" indent="-609600">
              <a:buFontTx/>
              <a:buAutoNum type="arabicPeriod"/>
            </a:pPr>
            <a:r>
              <a:rPr lang="en-US" sz="2800"/>
              <a:t>Show that both pairs of opposite angles are congruent.</a:t>
            </a:r>
          </a:p>
          <a:p>
            <a:pPr marL="609600" indent="-609600">
              <a:buFontTx/>
              <a:buAutoNum type="arabicPeriod"/>
            </a:pPr>
            <a:r>
              <a:rPr lang="en-US" sz="2800"/>
              <a:t>Show that the diagonals bisect each other.</a:t>
            </a:r>
          </a:p>
        </p:txBody>
      </p:sp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What is a rectangle?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A </a:t>
            </a:r>
            <a:r>
              <a:rPr lang="en-US" b="1"/>
              <a:t>rectangle </a:t>
            </a:r>
            <a:r>
              <a:rPr lang="en-US"/>
              <a:t>is a parallelogram with four right angles.</a:t>
            </a:r>
          </a:p>
        </p:txBody>
      </p:sp>
      <p:pic>
        <p:nvPicPr>
          <p:cNvPr id="27652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667000" y="3200400"/>
            <a:ext cx="4489450" cy="300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76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Finding values for a rectangle</a:t>
            </a:r>
          </a:p>
        </p:txBody>
      </p:sp>
      <p:pic>
        <p:nvPicPr>
          <p:cNvPr id="3174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432755" y="2559315"/>
            <a:ext cx="4278489" cy="2607733"/>
          </a:xfrm>
          <a:noFill/>
          <a:ln/>
        </p:spPr>
      </p:pic>
      <p:sp>
        <p:nvSpPr>
          <p:cNvPr id="31748" name="Text Box 4"/>
          <p:cNvSpPr txBox="1">
            <a:spLocks noChangeArrowheads="1"/>
          </p:cNvSpPr>
          <p:nvPr/>
        </p:nvSpPr>
        <p:spPr bwMode="auto">
          <a:xfrm>
            <a:off x="1219200" y="3429000"/>
            <a:ext cx="1447800" cy="5794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>
              <a:spcBef>
                <a:spcPct val="50000"/>
              </a:spcBef>
            </a:pPr>
            <a:r>
              <a:rPr lang="en-US" sz="3200"/>
              <a:t>3y+10</a:t>
            </a:r>
          </a:p>
        </p:txBody>
      </p:sp>
      <p:sp>
        <p:nvSpPr>
          <p:cNvPr id="31749" name="Text Box 5"/>
          <p:cNvSpPr txBox="1">
            <a:spLocks noChangeArrowheads="1"/>
          </p:cNvSpPr>
          <p:nvPr/>
        </p:nvSpPr>
        <p:spPr bwMode="auto">
          <a:xfrm>
            <a:off x="2743200" y="4419600"/>
            <a:ext cx="762000" cy="579438"/>
          </a:xfrm>
          <a:prstGeom prst="rect">
            <a:avLst/>
          </a:prstGeom>
          <a:solidFill>
            <a:schemeClr val="bg1"/>
          </a:solidFill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>
              <a:spcBef>
                <a:spcPct val="50000"/>
              </a:spcBef>
            </a:pPr>
            <a:r>
              <a:rPr lang="en-US" sz="3200"/>
              <a:t>3x</a:t>
            </a:r>
          </a:p>
        </p:txBody>
      </p:sp>
      <p:sp>
        <p:nvSpPr>
          <p:cNvPr id="31750" name="Text Box 6"/>
          <p:cNvSpPr txBox="1">
            <a:spLocks noChangeArrowheads="1"/>
          </p:cNvSpPr>
          <p:nvPr/>
        </p:nvSpPr>
        <p:spPr bwMode="auto">
          <a:xfrm>
            <a:off x="6629400" y="3429000"/>
            <a:ext cx="1295400" cy="5794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>
              <a:spcBef>
                <a:spcPct val="50000"/>
              </a:spcBef>
            </a:pPr>
            <a:r>
              <a:rPr lang="en-US" sz="3200"/>
              <a:t>4x-12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17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48" grpId="0"/>
      <p:bldP spid="31749" grpId="0" animBg="1"/>
      <p:bldP spid="3175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What is a rhombus?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A </a:t>
            </a:r>
            <a:r>
              <a:rPr lang="en-US" b="1"/>
              <a:t>rhombus </a:t>
            </a:r>
            <a:r>
              <a:rPr lang="en-US"/>
              <a:t>is a parallelogram with four congruent sides.</a:t>
            </a:r>
          </a:p>
        </p:txBody>
      </p:sp>
      <p:pic>
        <p:nvPicPr>
          <p:cNvPr id="28676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43200" y="3048000"/>
            <a:ext cx="4848225" cy="2767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86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What is a square?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A </a:t>
            </a:r>
            <a:r>
              <a:rPr lang="en-US" b="1"/>
              <a:t>square </a:t>
            </a:r>
            <a:r>
              <a:rPr lang="en-US"/>
              <a:t>is a parallelogram with four congruent sides and four right angles.</a:t>
            </a:r>
          </a:p>
        </p:txBody>
      </p:sp>
      <p:pic>
        <p:nvPicPr>
          <p:cNvPr id="29700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438400" y="2819400"/>
            <a:ext cx="3589338" cy="3386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97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What is a trapezoid?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8382000" cy="2590800"/>
          </a:xfrm>
        </p:spPr>
        <p:txBody>
          <a:bodyPr/>
          <a:lstStyle/>
          <a:p>
            <a:r>
              <a:rPr lang="en-US" sz="2800"/>
              <a:t>A quadrilateral with exactly one pair of parallel sides is called a </a:t>
            </a:r>
            <a:r>
              <a:rPr lang="en-US" sz="2800" b="1"/>
              <a:t>trapezoid</a:t>
            </a:r>
            <a:r>
              <a:rPr lang="en-US" sz="2800"/>
              <a:t>. The parallel sides are called the </a:t>
            </a:r>
            <a:r>
              <a:rPr lang="en-US" sz="2800" b="1"/>
              <a:t>bases </a:t>
            </a:r>
            <a:r>
              <a:rPr lang="en-US" sz="2800"/>
              <a:t>and the other sides are called the </a:t>
            </a:r>
            <a:r>
              <a:rPr lang="en-US" sz="2800" b="1"/>
              <a:t>legs</a:t>
            </a:r>
            <a:r>
              <a:rPr lang="en-US" sz="2800"/>
              <a:t>. </a:t>
            </a:r>
          </a:p>
          <a:p>
            <a:r>
              <a:rPr lang="en-US" sz="2800"/>
              <a:t>Same side interior angles are supplementary.</a:t>
            </a:r>
          </a:p>
          <a:p>
            <a:pPr>
              <a:buFontTx/>
              <a:buNone/>
            </a:pPr>
            <a:endParaRPr lang="en-US" sz="2800"/>
          </a:p>
        </p:txBody>
      </p:sp>
      <p:pic>
        <p:nvPicPr>
          <p:cNvPr id="14340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600" y="4270375"/>
            <a:ext cx="4308475" cy="2587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4341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924425" y="4303713"/>
            <a:ext cx="4219575" cy="2554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43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Isosceles Trapezoids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8001000" cy="26670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800"/>
              <a:t>A trapezoid with congruent legs is called an </a:t>
            </a:r>
            <a:r>
              <a:rPr lang="en-US" sz="2800" b="1"/>
              <a:t>isosceles trapezoid</a:t>
            </a:r>
            <a:r>
              <a:rPr lang="en-US" sz="2800"/>
              <a:t>. </a:t>
            </a:r>
          </a:p>
          <a:p>
            <a:pPr>
              <a:lnSpc>
                <a:spcPct val="90000"/>
              </a:lnSpc>
            </a:pPr>
            <a:r>
              <a:rPr lang="en-US" sz="2800"/>
              <a:t>If you cut out an isosceles trapezoid from a piece of paper and fold it over so that the legs coincide, you will find the both pair of </a:t>
            </a:r>
            <a:r>
              <a:rPr lang="en-US" sz="2800" b="1"/>
              <a:t>base angles </a:t>
            </a:r>
            <a:r>
              <a:rPr lang="en-US" sz="2800"/>
              <a:t>are congruent.</a:t>
            </a:r>
          </a:p>
        </p:txBody>
      </p:sp>
      <p:pic>
        <p:nvPicPr>
          <p:cNvPr id="16388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95800" y="3886200"/>
            <a:ext cx="4129088" cy="2609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Median of a Trapezoid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5562600" cy="48768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800"/>
              <a:t>The </a:t>
            </a:r>
            <a:r>
              <a:rPr lang="en-US" sz="2800" b="1"/>
              <a:t>median </a:t>
            </a:r>
            <a:r>
              <a:rPr lang="en-US" sz="2800"/>
              <a:t>of a trapezoid is the segment that joins the midpoints of the legs. </a:t>
            </a:r>
          </a:p>
          <a:p>
            <a:pPr>
              <a:lnSpc>
                <a:spcPct val="90000"/>
              </a:lnSpc>
            </a:pPr>
            <a:r>
              <a:rPr lang="en-US" sz="2800"/>
              <a:t>The median of a trapezoid is very similar to the midsegment of a triangle in that both join the midpoints of sides. </a:t>
            </a:r>
          </a:p>
          <a:p>
            <a:pPr>
              <a:lnSpc>
                <a:spcPct val="90000"/>
              </a:lnSpc>
            </a:pPr>
            <a:r>
              <a:rPr lang="en-US" sz="2800"/>
              <a:t>The median of a trapezoid…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is parallel to the bases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has a length equal to the average of the base lengths (i.e. 1/2 the sum of the lengths of the bases)</a:t>
            </a:r>
          </a:p>
          <a:p>
            <a:pPr>
              <a:lnSpc>
                <a:spcPct val="90000"/>
              </a:lnSpc>
            </a:pPr>
            <a:endParaRPr lang="en-US" sz="2800"/>
          </a:p>
          <a:p>
            <a:pPr>
              <a:lnSpc>
                <a:spcPct val="90000"/>
              </a:lnSpc>
              <a:buFontTx/>
              <a:buNone/>
            </a:pPr>
            <a:endParaRPr lang="en-US" sz="2800"/>
          </a:p>
        </p:txBody>
      </p:sp>
      <p:graphicFrame>
        <p:nvGraphicFramePr>
          <p:cNvPr id="19460" name="Object 4"/>
          <p:cNvGraphicFramePr>
            <a:graphicFrameLocks noChangeAspect="1"/>
          </p:cNvGraphicFramePr>
          <p:nvPr/>
        </p:nvGraphicFramePr>
        <p:xfrm>
          <a:off x="5648325" y="2971800"/>
          <a:ext cx="3495675" cy="1990725"/>
        </p:xfrm>
        <a:graphic>
          <a:graphicData uri="http://schemas.openxmlformats.org/presentationml/2006/ole">
            <p:oleObj spid="_x0000_s19460" name="PBrush" r:id="rId4" imgW="3495238" imgH="1991003" progId="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94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Using the median of trapezoid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What would you do to find x?</a:t>
            </a:r>
          </a:p>
        </p:txBody>
      </p:sp>
      <p:pic>
        <p:nvPicPr>
          <p:cNvPr id="21508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62000" y="2638425"/>
            <a:ext cx="5410200" cy="3224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15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What is a circle?</a:t>
            </a:r>
          </a:p>
        </p:txBody>
      </p:sp>
      <p:sp>
        <p:nvSpPr>
          <p:cNvPr id="34819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5181600" cy="44196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2400"/>
              <a:t>A </a:t>
            </a:r>
            <a:r>
              <a:rPr lang="en-US" sz="2400" b="1"/>
              <a:t>circle </a:t>
            </a:r>
            <a:r>
              <a:rPr lang="en-US" sz="2400"/>
              <a:t>is the set of points in a plane at a given distance from a given point in that plane. The given point is called the </a:t>
            </a:r>
            <a:r>
              <a:rPr lang="en-US" sz="2400" b="1"/>
              <a:t>center </a:t>
            </a:r>
            <a:r>
              <a:rPr lang="en-US" sz="2400"/>
              <a:t>of the circle and the given </a:t>
            </a:r>
            <a:r>
              <a:rPr lang="en-US" sz="2400" i="1"/>
              <a:t>distance </a:t>
            </a:r>
            <a:r>
              <a:rPr lang="en-US" sz="2400"/>
              <a:t>is </a:t>
            </a:r>
            <a:r>
              <a:rPr lang="en-US" sz="2400" i="1"/>
              <a:t>the </a:t>
            </a:r>
            <a:r>
              <a:rPr lang="en-US" sz="2400" b="1"/>
              <a:t>radius</a:t>
            </a:r>
            <a:r>
              <a:rPr lang="en-US" sz="2400"/>
              <a:t>. </a:t>
            </a:r>
          </a:p>
          <a:p>
            <a:pPr>
              <a:lnSpc>
                <a:spcPct val="80000"/>
              </a:lnSpc>
            </a:pPr>
            <a:r>
              <a:rPr lang="en-US" sz="2400"/>
              <a:t>A circle is named for its center point.</a:t>
            </a:r>
          </a:p>
          <a:p>
            <a:pPr>
              <a:lnSpc>
                <a:spcPct val="80000"/>
              </a:lnSpc>
            </a:pPr>
            <a:r>
              <a:rPr lang="en-US" sz="2400"/>
              <a:t>Any </a:t>
            </a:r>
            <a:r>
              <a:rPr lang="en-US" sz="2400" i="1"/>
              <a:t>segment </a:t>
            </a:r>
            <a:r>
              <a:rPr lang="en-US" sz="2400"/>
              <a:t>with one endpoint at the center of a circle and the other on the circle is also called </a:t>
            </a:r>
            <a:r>
              <a:rPr lang="en-US" sz="2400" i="1"/>
              <a:t>a </a:t>
            </a:r>
            <a:r>
              <a:rPr lang="en-US" sz="2400"/>
              <a:t>radius (we use the same term to indicate a segment and its length). All radii of a circle are congruent.</a:t>
            </a:r>
          </a:p>
        </p:txBody>
      </p:sp>
      <p:pic>
        <p:nvPicPr>
          <p:cNvPr id="34820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91200" y="1447800"/>
            <a:ext cx="2819400" cy="2789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4821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248400" y="4495800"/>
            <a:ext cx="2133600" cy="2119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48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48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48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348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48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48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348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348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Right Triangles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/>
              <a:t>The altitude to the hypotenuse of a right triangle divides the triangle into two triangles that are similar to the original triangle and to each other.</a:t>
            </a:r>
          </a:p>
          <a:p>
            <a:r>
              <a:rPr lang="en-US"/>
              <a:t>AC is similar to CB</a:t>
            </a:r>
          </a:p>
          <a:p>
            <a:r>
              <a:rPr lang="en-US"/>
              <a:t>AD is similar to CD</a:t>
            </a:r>
          </a:p>
          <a:p>
            <a:r>
              <a:rPr lang="en-US"/>
              <a:t>CD is similar to DB</a:t>
            </a:r>
          </a:p>
          <a:p>
            <a:endParaRPr lang="en-US"/>
          </a:p>
        </p:txBody>
      </p:sp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24400" y="3581400"/>
            <a:ext cx="4129088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Other features of a circle</a:t>
            </a:r>
          </a:p>
        </p:txBody>
      </p:sp>
      <p:sp>
        <p:nvSpPr>
          <p:cNvPr id="36867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4114800" cy="4572000"/>
          </a:xfrm>
        </p:spPr>
        <p:txBody>
          <a:bodyPr/>
          <a:lstStyle/>
          <a:p>
            <a:r>
              <a:rPr lang="en-US" sz="2800"/>
              <a:t>A </a:t>
            </a:r>
            <a:r>
              <a:rPr lang="en-US" sz="2800" b="1"/>
              <a:t>chord </a:t>
            </a:r>
            <a:r>
              <a:rPr lang="en-US" sz="2800"/>
              <a:t>is a segment whose endpoints lie on a circle. </a:t>
            </a:r>
          </a:p>
          <a:p>
            <a:r>
              <a:rPr lang="en-US" sz="2800"/>
              <a:t>A </a:t>
            </a:r>
            <a:r>
              <a:rPr lang="en-US" sz="2800" b="1"/>
              <a:t>secant </a:t>
            </a:r>
            <a:r>
              <a:rPr lang="en-US" sz="2800"/>
              <a:t>is a line that contains a chord. </a:t>
            </a:r>
          </a:p>
          <a:p>
            <a:r>
              <a:rPr lang="en-US" sz="2800"/>
              <a:t>A </a:t>
            </a:r>
            <a:r>
              <a:rPr lang="en-US" sz="2800" b="1"/>
              <a:t>diameter </a:t>
            </a:r>
            <a:r>
              <a:rPr lang="en-US" sz="2800"/>
              <a:t>is a chord that contains the center of a circle.   It is equal to twice the radius.</a:t>
            </a:r>
          </a:p>
        </p:txBody>
      </p:sp>
      <p:pic>
        <p:nvPicPr>
          <p:cNvPr id="36868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95800" y="1905000"/>
            <a:ext cx="4419600" cy="3635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68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686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68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368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Tangents</a:t>
            </a:r>
          </a:p>
        </p:txBody>
      </p:sp>
      <p:sp>
        <p:nvSpPr>
          <p:cNvPr id="37891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4419600" cy="4876800"/>
          </a:xfrm>
        </p:spPr>
        <p:txBody>
          <a:bodyPr/>
          <a:lstStyle/>
          <a:p>
            <a:r>
              <a:rPr lang="en-US" sz="2800"/>
              <a:t>A </a:t>
            </a:r>
            <a:r>
              <a:rPr lang="en-US" sz="2800" b="1"/>
              <a:t>tangent </a:t>
            </a:r>
            <a:r>
              <a:rPr lang="en-US" sz="2800"/>
              <a:t>to a circle is a line in the plane of a circle that intersects the circle in exactly one point, called the </a:t>
            </a:r>
            <a:r>
              <a:rPr lang="en-US" sz="2800" b="1"/>
              <a:t>point of tangency</a:t>
            </a:r>
            <a:r>
              <a:rPr lang="en-US" sz="2800"/>
              <a:t>. </a:t>
            </a:r>
          </a:p>
          <a:p>
            <a:r>
              <a:rPr lang="en-US" sz="2800"/>
              <a:t>We often say that rays and segments are tangents if they meet the criteria of the definition.</a:t>
            </a:r>
          </a:p>
          <a:p>
            <a:pPr>
              <a:buFontTx/>
              <a:buNone/>
            </a:pPr>
            <a:endParaRPr lang="en-US" sz="2800"/>
          </a:p>
        </p:txBody>
      </p:sp>
      <p:pic>
        <p:nvPicPr>
          <p:cNvPr id="37892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76800" y="1524000"/>
            <a:ext cx="3948113" cy="5018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789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789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78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378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/>
              <a:t>Congruent and Concentric Circles</a:t>
            </a:r>
          </a:p>
        </p:txBody>
      </p:sp>
      <p:sp>
        <p:nvSpPr>
          <p:cNvPr id="3891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b="1"/>
              <a:t>Congruent circles </a:t>
            </a:r>
            <a:r>
              <a:rPr lang="en-US"/>
              <a:t>are circles that have congruent radii.</a:t>
            </a:r>
          </a:p>
          <a:p>
            <a:endParaRPr lang="en-US"/>
          </a:p>
          <a:p>
            <a:endParaRPr lang="en-US"/>
          </a:p>
          <a:p>
            <a:r>
              <a:rPr lang="en-US" b="1"/>
              <a:t>Concentric circles </a:t>
            </a:r>
            <a:r>
              <a:rPr lang="en-US"/>
              <a:t>are circles that lie in the same plane and have the same center.</a:t>
            </a:r>
          </a:p>
          <a:p>
            <a:endParaRPr lang="en-US"/>
          </a:p>
        </p:txBody>
      </p:sp>
      <p:pic>
        <p:nvPicPr>
          <p:cNvPr id="38916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114800" y="2133600"/>
            <a:ext cx="2590800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8917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828800" y="4876800"/>
            <a:ext cx="18288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89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89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89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389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89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89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389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389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Properties of Tangents</a:t>
            </a:r>
          </a:p>
        </p:txBody>
      </p:sp>
      <p:sp>
        <p:nvSpPr>
          <p:cNvPr id="43011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4419600" cy="5105400"/>
          </a:xfrm>
        </p:spPr>
        <p:txBody>
          <a:bodyPr/>
          <a:lstStyle/>
          <a:p>
            <a:r>
              <a:rPr lang="en-US"/>
              <a:t>If a line is tangent to a circle, then the line is perpendicular to the radius drawn to the point of tangency.</a:t>
            </a:r>
          </a:p>
          <a:p>
            <a:r>
              <a:rPr lang="en-US"/>
              <a:t>Line A is perpendicular to AO.</a:t>
            </a:r>
          </a:p>
        </p:txBody>
      </p:sp>
      <p:pic>
        <p:nvPicPr>
          <p:cNvPr id="43012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24400" y="2743200"/>
            <a:ext cx="3948113" cy="330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/>
              <a:t>More about properties of tangents</a:t>
            </a:r>
          </a:p>
        </p:txBody>
      </p:sp>
      <p:sp>
        <p:nvSpPr>
          <p:cNvPr id="44035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4114800" cy="4800600"/>
          </a:xfrm>
        </p:spPr>
        <p:txBody>
          <a:bodyPr/>
          <a:lstStyle/>
          <a:p>
            <a:r>
              <a:rPr lang="en-US"/>
              <a:t>Tangents to a circle from a point are congruent.</a:t>
            </a:r>
          </a:p>
          <a:p>
            <a:r>
              <a:rPr lang="en-US"/>
              <a:t>PA and PB are congruent.</a:t>
            </a:r>
          </a:p>
          <a:p>
            <a:pPr>
              <a:buFontTx/>
              <a:buNone/>
            </a:pPr>
            <a:endParaRPr lang="en-US"/>
          </a:p>
        </p:txBody>
      </p:sp>
      <p:pic>
        <p:nvPicPr>
          <p:cNvPr id="44036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24400" y="2819400"/>
            <a:ext cx="4129088" cy="246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Central Angles</a:t>
            </a:r>
          </a:p>
        </p:txBody>
      </p:sp>
      <p:sp>
        <p:nvSpPr>
          <p:cNvPr id="50182" name="Rectangle 6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ct val="50000"/>
              </a:spcBef>
              <a:buFontTx/>
              <a:buNone/>
            </a:pPr>
            <a:r>
              <a:rPr lang="en-US"/>
              <a:t>A central angle of a circle is an angle that has its vertex at the center of the circle.</a:t>
            </a:r>
          </a:p>
          <a:p>
            <a:endParaRPr lang="en-US"/>
          </a:p>
        </p:txBody>
      </p:sp>
      <p:pic>
        <p:nvPicPr>
          <p:cNvPr id="50180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81400" y="2667000"/>
            <a:ext cx="4578350" cy="395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0181" name="Text Box 5"/>
          <p:cNvSpPr txBox="1">
            <a:spLocks noChangeArrowheads="1"/>
          </p:cNvSpPr>
          <p:nvPr/>
        </p:nvSpPr>
        <p:spPr bwMode="auto">
          <a:xfrm>
            <a:off x="762000" y="1295400"/>
            <a:ext cx="7924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What is an arc?</a:t>
            </a:r>
          </a:p>
        </p:txBody>
      </p:sp>
      <p:sp>
        <p:nvSpPr>
          <p:cNvPr id="51206" name="Rectangle 6"/>
          <p:cNvSpPr>
            <a:spLocks noGrp="1" noChangeArrowheads="1"/>
          </p:cNvSpPr>
          <p:nvPr>
            <p:ph idx="1"/>
          </p:nvPr>
        </p:nvSpPr>
        <p:spPr>
          <a:xfrm>
            <a:off x="381000" y="1524000"/>
            <a:ext cx="8229600" cy="4525963"/>
          </a:xfrm>
        </p:spPr>
        <p:txBody>
          <a:bodyPr/>
          <a:lstStyle/>
          <a:p>
            <a:pPr>
              <a:spcBef>
                <a:spcPct val="50000"/>
              </a:spcBef>
              <a:buFontTx/>
              <a:buNone/>
            </a:pPr>
            <a:r>
              <a:rPr lang="en-US"/>
              <a:t>An arc is an unbroken part of the circle.   It is measured in degrees.   Its measure is equal to the measure of its central angle</a:t>
            </a:r>
          </a:p>
          <a:p>
            <a:endParaRPr lang="en-US"/>
          </a:p>
        </p:txBody>
      </p:sp>
      <p:pic>
        <p:nvPicPr>
          <p:cNvPr id="51204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95800" y="3124200"/>
            <a:ext cx="3152775" cy="373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What is a major arc?</a:t>
            </a:r>
          </a:p>
        </p:txBody>
      </p:sp>
      <p:pic>
        <p:nvPicPr>
          <p:cNvPr id="53251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457200" y="1447800"/>
            <a:ext cx="7773988" cy="652463"/>
          </a:xfrm>
          <a:noFill/>
          <a:ln/>
        </p:spPr>
      </p:pic>
      <p:pic>
        <p:nvPicPr>
          <p:cNvPr id="53252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7200" y="2286000"/>
            <a:ext cx="3683000" cy="3830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Measure of a major arc</a:t>
            </a:r>
          </a:p>
        </p:txBody>
      </p:sp>
      <p:sp>
        <p:nvSpPr>
          <p:cNvPr id="5427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In the next diagram we see that the </a:t>
            </a:r>
            <a:r>
              <a:rPr lang="en-US" b="1"/>
              <a:t>measure of a major arc is </a:t>
            </a:r>
            <a:r>
              <a:rPr lang="en-US"/>
              <a:t>360 minus the measure of its associated minor arc.</a:t>
            </a:r>
          </a:p>
        </p:txBody>
      </p:sp>
      <p:pic>
        <p:nvPicPr>
          <p:cNvPr id="54276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47800" y="3505200"/>
            <a:ext cx="3581400" cy="316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Semicircles</a:t>
            </a:r>
          </a:p>
        </p:txBody>
      </p:sp>
      <p:sp>
        <p:nvSpPr>
          <p:cNvPr id="55303" name="Rectangle 7"/>
          <p:cNvSpPr>
            <a:spLocks noGrp="1" noChangeArrowheads="1"/>
          </p:cNvSpPr>
          <p:nvPr>
            <p:ph idx="1"/>
          </p:nvPr>
        </p:nvSpPr>
        <p:spPr>
          <a:xfrm>
            <a:off x="381000" y="1524000"/>
            <a:ext cx="8229600" cy="4525963"/>
          </a:xfrm>
        </p:spPr>
        <p:txBody>
          <a:bodyPr/>
          <a:lstStyle/>
          <a:p>
            <a:r>
              <a:rPr lang="en-US"/>
              <a:t>A semicircle is an arc formed by a diameter.  It always measures 180 degrees.  It is named using three letters.</a:t>
            </a:r>
          </a:p>
        </p:txBody>
      </p:sp>
      <p:pic>
        <p:nvPicPr>
          <p:cNvPr id="55300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828800" y="3276600"/>
            <a:ext cx="3200400" cy="31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Pythagorean Theorem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b="1"/>
              <a:t>Pythagorean Theorem: </a:t>
            </a:r>
            <a:r>
              <a:rPr lang="en-US"/>
              <a:t>In a right triangle, the square of the hypotenuse is equal to the sum of the squares of the legs.</a:t>
            </a:r>
          </a:p>
          <a:p>
            <a:r>
              <a:rPr lang="en-US"/>
              <a:t>a</a:t>
            </a:r>
            <a:r>
              <a:rPr lang="en-US" baseline="30000"/>
              <a:t>2</a:t>
            </a:r>
            <a:r>
              <a:rPr lang="en-US"/>
              <a:t>+b</a:t>
            </a:r>
            <a:r>
              <a:rPr lang="en-US" baseline="30000"/>
              <a:t>2</a:t>
            </a:r>
            <a:r>
              <a:rPr lang="en-US"/>
              <a:t>=c</a:t>
            </a:r>
            <a:r>
              <a:rPr lang="en-US" baseline="30000"/>
              <a:t>2</a:t>
            </a:r>
            <a:r>
              <a:rPr lang="en-US"/>
              <a:t>, where c is the hypotenuse.</a:t>
            </a:r>
          </a:p>
          <a:p>
            <a:pPr>
              <a:buFontTx/>
              <a:buNone/>
            </a:pPr>
            <a:endParaRPr lang="en-US"/>
          </a:p>
        </p:txBody>
      </p:sp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38200" y="4038600"/>
            <a:ext cx="4219575" cy="2339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Adjacent Arcs</a:t>
            </a:r>
          </a:p>
        </p:txBody>
      </p:sp>
      <p:sp>
        <p:nvSpPr>
          <p:cNvPr id="56323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7924800" cy="16764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800"/>
              <a:t>Adjacent arcs of a circle are arcs that have exactly one point in common. Arc AC and arc CB are adjacent arcs since they share only the point C. </a:t>
            </a:r>
          </a:p>
        </p:txBody>
      </p:sp>
      <p:pic>
        <p:nvPicPr>
          <p:cNvPr id="56324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76800" y="3048000"/>
            <a:ext cx="3657600" cy="3141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Arc Addition Postulate</a:t>
            </a:r>
          </a:p>
        </p:txBody>
      </p:sp>
      <p:sp>
        <p:nvSpPr>
          <p:cNvPr id="5734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b="1"/>
              <a:t>Arc Addition Postulate: </a:t>
            </a:r>
            <a:r>
              <a:rPr lang="en-US"/>
              <a:t>The measure of the arc formed by two adjacent arcs is the sum of the measures of the two arcs.</a:t>
            </a:r>
          </a:p>
        </p:txBody>
      </p:sp>
      <p:pic>
        <p:nvPicPr>
          <p:cNvPr id="57348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95400" y="3435350"/>
            <a:ext cx="2819400" cy="2587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Congruent Arcs</a:t>
            </a:r>
          </a:p>
        </p:txBody>
      </p:sp>
      <p:sp>
        <p:nvSpPr>
          <p:cNvPr id="58371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219200"/>
            <a:ext cx="8229600" cy="4906963"/>
          </a:xfrm>
        </p:spPr>
        <p:txBody>
          <a:bodyPr/>
          <a:lstStyle/>
          <a:p>
            <a:r>
              <a:rPr lang="en-US" b="1"/>
              <a:t>Congruent arcs </a:t>
            </a:r>
            <a:r>
              <a:rPr lang="en-US"/>
              <a:t>are arcs, in </a:t>
            </a:r>
            <a:r>
              <a:rPr lang="en-US" i="1"/>
              <a:t>the same circle or in congruent circles</a:t>
            </a:r>
            <a:r>
              <a:rPr lang="en-US"/>
              <a:t>, that have equal measures.</a:t>
            </a:r>
          </a:p>
          <a:p>
            <a:endParaRPr lang="en-US"/>
          </a:p>
        </p:txBody>
      </p:sp>
      <p:pic>
        <p:nvPicPr>
          <p:cNvPr id="58372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4800" y="2895600"/>
            <a:ext cx="2971800" cy="287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8373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124200" y="3581400"/>
            <a:ext cx="3200400" cy="2747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8374" name="Picture 6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400800" y="2819400"/>
            <a:ext cx="2551113" cy="2287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Chords</a:t>
            </a:r>
          </a:p>
        </p:txBody>
      </p:sp>
      <p:sp>
        <p:nvSpPr>
          <p:cNvPr id="5939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In the diagram below, chord AB cuts off two arcs, arc AB and arc ATB.</a:t>
            </a:r>
          </a:p>
          <a:p>
            <a:r>
              <a:rPr lang="en-US"/>
              <a:t>We call AB the minor arc, </a:t>
            </a:r>
            <a:r>
              <a:rPr lang="en-US" i="1"/>
              <a:t>the arc of chord </a:t>
            </a:r>
            <a:r>
              <a:rPr lang="en-US"/>
              <a:t>AB</a:t>
            </a:r>
            <a:r>
              <a:rPr lang="en-US" i="1"/>
              <a:t>.</a:t>
            </a:r>
          </a:p>
        </p:txBody>
      </p:sp>
      <p:pic>
        <p:nvPicPr>
          <p:cNvPr id="59396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362200" y="3429000"/>
            <a:ext cx="3124200" cy="284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More about chords</a:t>
            </a:r>
          </a:p>
        </p:txBody>
      </p:sp>
      <p:sp>
        <p:nvSpPr>
          <p:cNvPr id="60419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5562600" cy="4724400"/>
          </a:xfrm>
        </p:spPr>
        <p:txBody>
          <a:bodyPr/>
          <a:lstStyle/>
          <a:p>
            <a:pPr>
              <a:buFontTx/>
              <a:buNone/>
            </a:pPr>
            <a:r>
              <a:rPr lang="en-US"/>
              <a:t>In the same circle or congruent circles:</a:t>
            </a:r>
          </a:p>
          <a:p>
            <a:pPr>
              <a:buFontTx/>
              <a:buNone/>
            </a:pPr>
            <a:r>
              <a:rPr lang="en-US"/>
              <a:t>(1) Congruent arcs have congruent chords</a:t>
            </a:r>
          </a:p>
          <a:p>
            <a:pPr>
              <a:buFontTx/>
              <a:buNone/>
            </a:pPr>
            <a:r>
              <a:rPr lang="en-US"/>
              <a:t>(2) Congruent chords have congruent arcs.</a:t>
            </a:r>
          </a:p>
        </p:txBody>
      </p:sp>
      <p:pic>
        <p:nvPicPr>
          <p:cNvPr id="60420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867400" y="2209800"/>
            <a:ext cx="2971800" cy="2849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Even more about chords..</a:t>
            </a:r>
          </a:p>
        </p:txBody>
      </p:sp>
      <p:sp>
        <p:nvSpPr>
          <p:cNvPr id="6144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A diameter that is perpendicular to a chord bisects the chord and its arc.</a:t>
            </a:r>
          </a:p>
        </p:txBody>
      </p:sp>
      <p:pic>
        <p:nvPicPr>
          <p:cNvPr id="61444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00200" y="2895600"/>
            <a:ext cx="2819400" cy="302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Just a little bit more</a:t>
            </a:r>
          </a:p>
        </p:txBody>
      </p:sp>
      <p:sp>
        <p:nvSpPr>
          <p:cNvPr id="62467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8229600" cy="22098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800"/>
              <a:t>In the same circle or in congruent circles: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800"/>
              <a:t>	(1) Chords equally distant from the center (or centers) are congruent.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800"/>
              <a:t>	(2) Congruent chords are equally distant from the center (or centers).</a:t>
            </a:r>
          </a:p>
        </p:txBody>
      </p:sp>
      <p:pic>
        <p:nvPicPr>
          <p:cNvPr id="62468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24400" y="3429000"/>
            <a:ext cx="3200400" cy="292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Inscribed angles</a:t>
            </a:r>
          </a:p>
        </p:txBody>
      </p:sp>
      <p:sp>
        <p:nvSpPr>
          <p:cNvPr id="64515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5562600" cy="5257800"/>
          </a:xfrm>
        </p:spPr>
        <p:txBody>
          <a:bodyPr/>
          <a:lstStyle/>
          <a:p>
            <a:r>
              <a:rPr lang="en-US"/>
              <a:t>An </a:t>
            </a:r>
            <a:r>
              <a:rPr lang="en-US" b="1"/>
              <a:t>inscribed angle </a:t>
            </a:r>
            <a:r>
              <a:rPr lang="en-US"/>
              <a:t>is an angle whose vertex is on a circle and whose sides contain chords of the circle.</a:t>
            </a:r>
          </a:p>
          <a:p>
            <a:r>
              <a:rPr lang="en-US"/>
              <a:t>The measure of an inscribed angle is equal to half the measure of its intercepted arc.</a:t>
            </a:r>
          </a:p>
          <a:p>
            <a:r>
              <a:rPr lang="en-US"/>
              <a:t>Angle B = ½ of angle O</a:t>
            </a:r>
          </a:p>
        </p:txBody>
      </p:sp>
      <p:pic>
        <p:nvPicPr>
          <p:cNvPr id="64516" name="Picture 4"/>
          <p:cNvPicPr>
            <a:picLocks noChangeAspect="1" noChangeArrowheads="1"/>
          </p:cNvPicPr>
          <p:nvPr/>
        </p:nvPicPr>
        <p:blipFill>
          <a:blip r:embed="rId3"/>
          <a:srcRect l="6383" r="8511" b="17052"/>
          <a:stretch>
            <a:fillRect/>
          </a:stretch>
        </p:blipFill>
        <p:spPr bwMode="auto">
          <a:xfrm>
            <a:off x="6096000" y="3200400"/>
            <a:ext cx="3048000" cy="2903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/>
              <a:t>Inscribed angles with the same arc</a:t>
            </a:r>
          </a:p>
        </p:txBody>
      </p:sp>
      <p:sp>
        <p:nvSpPr>
          <p:cNvPr id="6656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If two inscribed angles intercept the same arc, then the angles are congruent.</a:t>
            </a:r>
          </a:p>
          <a:p>
            <a:r>
              <a:rPr lang="en-US"/>
              <a:t>Angle 1 = angle 2.</a:t>
            </a:r>
          </a:p>
        </p:txBody>
      </p:sp>
      <p:pic>
        <p:nvPicPr>
          <p:cNvPr id="66564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24400" y="2667000"/>
            <a:ext cx="3733800" cy="3346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Inscribed in a semicircle</a:t>
            </a:r>
          </a:p>
        </p:txBody>
      </p:sp>
      <p:sp>
        <p:nvSpPr>
          <p:cNvPr id="6758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An angle inscribed in a semicircle is a right angle.</a:t>
            </a:r>
          </a:p>
          <a:p>
            <a:r>
              <a:rPr lang="en-US"/>
              <a:t>Angle c = 90.</a:t>
            </a:r>
          </a:p>
        </p:txBody>
      </p:sp>
      <p:pic>
        <p:nvPicPr>
          <p:cNvPr id="67588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43400" y="2971800"/>
            <a:ext cx="3581400" cy="302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45-45-90 Triangles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4953000" cy="4876800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90000"/>
              </a:lnSpc>
            </a:pPr>
            <a:r>
              <a:rPr lang="en-US" b="1"/>
              <a:t>45°-45°-90° Theorem </a:t>
            </a:r>
            <a:r>
              <a:rPr lang="en-US"/>
              <a:t>In a 45°-45°-90° triangle, the hypotenuse is </a:t>
            </a:r>
            <a:r>
              <a:rPr lang="en-US">
                <a:cs typeface="Arial" charset="0"/>
              </a:rPr>
              <a:t>√2 </a:t>
            </a:r>
            <a:r>
              <a:rPr lang="en-US"/>
              <a:t>times as long as a leg.</a:t>
            </a:r>
          </a:p>
          <a:p>
            <a:pPr>
              <a:lnSpc>
                <a:spcPct val="90000"/>
              </a:lnSpc>
            </a:pPr>
            <a:r>
              <a:rPr lang="en-US"/>
              <a:t>To move from a leg to the hypotenuse, multiply by </a:t>
            </a:r>
            <a:r>
              <a:rPr lang="en-US">
                <a:cs typeface="Arial" charset="0"/>
              </a:rPr>
              <a:t>√2  ( c = a√2)</a:t>
            </a:r>
          </a:p>
          <a:p>
            <a:pPr>
              <a:lnSpc>
                <a:spcPct val="90000"/>
              </a:lnSpc>
            </a:pPr>
            <a:r>
              <a:rPr lang="en-US">
                <a:cs typeface="Arial" charset="0"/>
              </a:rPr>
              <a:t>To move from the hypotenuse to the leg, divide by √2 (a = c/(√2)</a:t>
            </a:r>
          </a:p>
        </p:txBody>
      </p:sp>
      <p:pic>
        <p:nvPicPr>
          <p:cNvPr id="10244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84788" y="2209800"/>
            <a:ext cx="3859212" cy="3195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Inscribed quadrilateral</a:t>
            </a:r>
          </a:p>
        </p:txBody>
      </p:sp>
      <p:sp>
        <p:nvSpPr>
          <p:cNvPr id="6861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If a quadrilateral is inscribed in a circle, then its opposite angles are supplementary.</a:t>
            </a:r>
          </a:p>
          <a:p>
            <a:r>
              <a:rPr lang="en-US"/>
              <a:t>X + Z  = 180</a:t>
            </a:r>
          </a:p>
          <a:p>
            <a:r>
              <a:rPr lang="en-US"/>
              <a:t>W + Y = 180</a:t>
            </a:r>
          </a:p>
        </p:txBody>
      </p:sp>
      <p:pic>
        <p:nvPicPr>
          <p:cNvPr id="68612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86200" y="2895600"/>
            <a:ext cx="3810000" cy="333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More about chords</a:t>
            </a:r>
          </a:p>
        </p:txBody>
      </p:sp>
      <p:sp>
        <p:nvSpPr>
          <p:cNvPr id="7065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The measure of an angle formed by two chords that intersect inside a circle is equal to half the sum of the measures of the intercepted arcs.</a:t>
            </a:r>
          </a:p>
          <a:p>
            <a:r>
              <a:rPr lang="en-US"/>
              <a:t>Angle 1 = ½ (AC+BD)</a:t>
            </a:r>
          </a:p>
        </p:txBody>
      </p:sp>
      <p:pic>
        <p:nvPicPr>
          <p:cNvPr id="70660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29200" y="3733800"/>
            <a:ext cx="3733800" cy="285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Secants and tangent</a:t>
            </a:r>
          </a:p>
        </p:txBody>
      </p:sp>
      <p:sp>
        <p:nvSpPr>
          <p:cNvPr id="71683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8382000" cy="4572000"/>
          </a:xfrm>
        </p:spPr>
        <p:txBody>
          <a:bodyPr/>
          <a:lstStyle/>
          <a:p>
            <a:r>
              <a:rPr lang="en-US"/>
              <a:t>The measure of an angle formed by two secants, two tangents, or a secant and a tangent drawn from a point outside a circle is equal to half the difference of the measures of the intercepted arcs.</a:t>
            </a:r>
          </a:p>
          <a:p>
            <a:r>
              <a:rPr lang="en-US"/>
              <a:t>1 = ½ (x-y)</a:t>
            </a:r>
          </a:p>
        </p:txBody>
      </p:sp>
      <p:pic>
        <p:nvPicPr>
          <p:cNvPr id="71684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4973638"/>
            <a:ext cx="3505200" cy="1884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1686" name="Picture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352800" y="4191000"/>
            <a:ext cx="2895600" cy="2111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1687" name="Picture 7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248400" y="4779963"/>
            <a:ext cx="2895600" cy="2078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/>
              <a:t>The relationship between segments of chord</a:t>
            </a:r>
          </a:p>
        </p:txBody>
      </p:sp>
      <p:sp>
        <p:nvSpPr>
          <p:cNvPr id="79875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8001000" cy="1906588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400" b="1"/>
              <a:t>Theorem</a:t>
            </a:r>
            <a:r>
              <a:rPr lang="en-US" sz="2400"/>
              <a:t>: When two chords intersect inside a circle, the product of the segments of one chord equals the product of the segments of the other chord.</a:t>
            </a:r>
          </a:p>
          <a:p>
            <a:pPr>
              <a:lnSpc>
                <a:spcPct val="90000"/>
              </a:lnSpc>
            </a:pPr>
            <a:r>
              <a:rPr lang="en-US" sz="2400"/>
              <a:t>r * s = t * u</a:t>
            </a:r>
          </a:p>
        </p:txBody>
      </p:sp>
      <p:pic>
        <p:nvPicPr>
          <p:cNvPr id="79876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29200" y="3200400"/>
            <a:ext cx="3295650" cy="350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Secant Segments</a:t>
            </a:r>
          </a:p>
        </p:txBody>
      </p:sp>
      <p:sp>
        <p:nvSpPr>
          <p:cNvPr id="80899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524000"/>
            <a:ext cx="8686800" cy="24384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2800" b="1"/>
              <a:t>Theorem</a:t>
            </a:r>
            <a:r>
              <a:rPr lang="en-US" sz="2800"/>
              <a:t>: When two secant segments are drawn to a circle from an external point, the product of one secant segment and its external segment equals the product of the other secant segment and its external segment.</a:t>
            </a:r>
          </a:p>
          <a:p>
            <a:pPr>
              <a:lnSpc>
                <a:spcPct val="80000"/>
              </a:lnSpc>
            </a:pPr>
            <a:r>
              <a:rPr lang="en-US" sz="2800"/>
              <a:t>r * s = t * u</a:t>
            </a:r>
          </a:p>
        </p:txBody>
      </p:sp>
      <p:pic>
        <p:nvPicPr>
          <p:cNvPr id="80900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191000" y="3573463"/>
            <a:ext cx="4308475" cy="3284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/>
              <a:t>Expanding to secant segments and tangent segments</a:t>
            </a:r>
          </a:p>
        </p:txBody>
      </p:sp>
      <p:sp>
        <p:nvSpPr>
          <p:cNvPr id="8192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r * s = t * u</a:t>
            </a:r>
          </a:p>
        </p:txBody>
      </p:sp>
      <p:pic>
        <p:nvPicPr>
          <p:cNvPr id="81924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2667000"/>
            <a:ext cx="4038600" cy="299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1925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334000" y="1600200"/>
            <a:ext cx="3505200" cy="272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1926" name="Picture 6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038600" y="4270375"/>
            <a:ext cx="3962400" cy="2587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Secant and tangent</a:t>
            </a:r>
          </a:p>
        </p:txBody>
      </p:sp>
      <p:sp>
        <p:nvSpPr>
          <p:cNvPr id="82947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4419600" cy="4648200"/>
          </a:xfrm>
        </p:spPr>
        <p:txBody>
          <a:bodyPr/>
          <a:lstStyle/>
          <a:p>
            <a:r>
              <a:rPr lang="en-US" sz="2800"/>
              <a:t>When a secant segment and a tangent segment are drawn to a circle from an external point, the product of the secant segment and its external segment is equal to the square of the tangent segment.  (r*s= t</a:t>
            </a:r>
            <a:r>
              <a:rPr lang="en-US" sz="2800" baseline="30000"/>
              <a:t>2</a:t>
            </a:r>
            <a:r>
              <a:rPr lang="en-US" sz="2800"/>
              <a:t>)</a:t>
            </a:r>
          </a:p>
        </p:txBody>
      </p:sp>
      <p:pic>
        <p:nvPicPr>
          <p:cNvPr id="82948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14913" y="1981200"/>
            <a:ext cx="4129087" cy="2767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Try it out… 45-45-90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Find the missing values.</a:t>
            </a:r>
          </a:p>
        </p:txBody>
      </p:sp>
      <p:pic>
        <p:nvPicPr>
          <p:cNvPr id="12292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62000" y="2286000"/>
            <a:ext cx="3138488" cy="2868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293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800600" y="2438400"/>
            <a:ext cx="3319463" cy="287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30-60-90 Triangles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6324600" cy="4800600"/>
          </a:xfrm>
        </p:spPr>
        <p:txBody>
          <a:bodyPr/>
          <a:lstStyle/>
          <a:p>
            <a:r>
              <a:rPr lang="en-US" sz="2800" b="1"/>
              <a:t>30°-60°-90° Theorem </a:t>
            </a:r>
            <a:r>
              <a:rPr lang="en-US" sz="2800"/>
              <a:t>In a 30°-60°-90° triangle, the hypotenuse is twice as long as the shorter leg, and the longer leg is </a:t>
            </a:r>
            <a:r>
              <a:rPr lang="en-US" sz="2800">
                <a:cs typeface="Arial" charset="0"/>
              </a:rPr>
              <a:t>√</a:t>
            </a:r>
            <a:r>
              <a:rPr lang="en-US" sz="2800"/>
              <a:t>3 times as long as the shorter leg.</a:t>
            </a:r>
          </a:p>
          <a:p>
            <a:r>
              <a:rPr lang="en-US" sz="2800"/>
              <a:t>Where a is the short leg, b is the long leg, and c is the hypotenuse…</a:t>
            </a:r>
          </a:p>
          <a:p>
            <a:r>
              <a:rPr lang="en-US" sz="2800"/>
              <a:t>c= 2a, c=(b/</a:t>
            </a:r>
            <a:r>
              <a:rPr lang="en-US" sz="2800">
                <a:cs typeface="Arial" charset="0"/>
              </a:rPr>
              <a:t>√3)*2</a:t>
            </a:r>
            <a:endParaRPr lang="en-US" sz="2800"/>
          </a:p>
          <a:p>
            <a:r>
              <a:rPr lang="en-US" sz="2800"/>
              <a:t>b=a</a:t>
            </a:r>
            <a:r>
              <a:rPr lang="en-US" sz="2800">
                <a:cs typeface="Arial" charset="0"/>
              </a:rPr>
              <a:t>√3, b= (c/2)*√3</a:t>
            </a:r>
          </a:p>
          <a:p>
            <a:r>
              <a:rPr lang="en-US" sz="2800"/>
              <a:t>a= c/2, a= b/(</a:t>
            </a:r>
            <a:r>
              <a:rPr lang="en-US" sz="2800">
                <a:cs typeface="Arial" charset="0"/>
              </a:rPr>
              <a:t>√3)</a:t>
            </a:r>
            <a:endParaRPr lang="en-US" sz="2800"/>
          </a:p>
          <a:p>
            <a:endParaRPr lang="en-US" sz="2800"/>
          </a:p>
        </p:txBody>
      </p:sp>
      <p:pic>
        <p:nvPicPr>
          <p:cNvPr id="11268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53200" y="3581400"/>
            <a:ext cx="2228850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271" name="Text Box 7"/>
          <p:cNvSpPr txBox="1">
            <a:spLocks noChangeArrowheads="1"/>
          </p:cNvSpPr>
          <p:nvPr/>
        </p:nvSpPr>
        <p:spPr bwMode="auto">
          <a:xfrm>
            <a:off x="7086600" y="4648200"/>
            <a:ext cx="381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/>
              <a:t>c</a:t>
            </a:r>
          </a:p>
        </p:txBody>
      </p:sp>
      <p:sp>
        <p:nvSpPr>
          <p:cNvPr id="11272" name="Text Box 8"/>
          <p:cNvSpPr txBox="1">
            <a:spLocks noChangeArrowheads="1"/>
          </p:cNvSpPr>
          <p:nvPr/>
        </p:nvSpPr>
        <p:spPr bwMode="auto">
          <a:xfrm>
            <a:off x="7467600" y="6324600"/>
            <a:ext cx="381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/>
              <a:t>a</a:t>
            </a:r>
          </a:p>
        </p:txBody>
      </p:sp>
      <p:sp>
        <p:nvSpPr>
          <p:cNvPr id="11273" name="Text Box 9"/>
          <p:cNvSpPr txBox="1">
            <a:spLocks noChangeArrowheads="1"/>
          </p:cNvSpPr>
          <p:nvPr/>
        </p:nvSpPr>
        <p:spPr bwMode="auto">
          <a:xfrm>
            <a:off x="8305800" y="4800600"/>
            <a:ext cx="381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/>
              <a:t>b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Practice with 30-60-90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Find the missing values.</a:t>
            </a:r>
          </a:p>
        </p:txBody>
      </p:sp>
      <p:pic>
        <p:nvPicPr>
          <p:cNvPr id="13316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4800" y="2286000"/>
            <a:ext cx="3962400" cy="234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3317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72000" y="3657600"/>
            <a:ext cx="4308475" cy="2452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What is a parallelogram?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A </a:t>
            </a:r>
            <a:r>
              <a:rPr lang="en-US" b="1"/>
              <a:t>parallelogram </a:t>
            </a:r>
            <a:r>
              <a:rPr lang="en-US"/>
              <a:t>is a quadrilateral with both pairs of opposite sides </a:t>
            </a:r>
            <a:r>
              <a:rPr lang="en-US" b="1"/>
              <a:t>parallel</a:t>
            </a:r>
            <a:r>
              <a:rPr lang="en-US"/>
              <a:t>.</a:t>
            </a:r>
            <a:endParaRPr lang="en-US" b="1"/>
          </a:p>
          <a:p>
            <a:pPr>
              <a:buFontTx/>
              <a:buNone/>
            </a:pPr>
            <a:endParaRPr lang="en-US"/>
          </a:p>
        </p:txBody>
      </p:sp>
      <p:sp>
        <p:nvSpPr>
          <p:cNvPr id="24580" name="Line 4"/>
          <p:cNvSpPr>
            <a:spLocks noChangeShapeType="1"/>
          </p:cNvSpPr>
          <p:nvPr/>
        </p:nvSpPr>
        <p:spPr bwMode="auto">
          <a:xfrm flipV="1">
            <a:off x="1143000" y="2895600"/>
            <a:ext cx="2895600" cy="2895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4581" name="Line 5"/>
          <p:cNvSpPr>
            <a:spLocks noChangeShapeType="1"/>
          </p:cNvSpPr>
          <p:nvPr/>
        </p:nvSpPr>
        <p:spPr bwMode="auto">
          <a:xfrm flipV="1">
            <a:off x="3581400" y="2971800"/>
            <a:ext cx="2971800" cy="2971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4582" name="Line 6"/>
          <p:cNvSpPr>
            <a:spLocks noChangeShapeType="1"/>
          </p:cNvSpPr>
          <p:nvPr/>
        </p:nvSpPr>
        <p:spPr bwMode="auto">
          <a:xfrm flipV="1">
            <a:off x="1447800" y="3505200"/>
            <a:ext cx="5715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4583" name="Line 7"/>
          <p:cNvSpPr>
            <a:spLocks noChangeShapeType="1"/>
          </p:cNvSpPr>
          <p:nvPr/>
        </p:nvSpPr>
        <p:spPr bwMode="auto">
          <a:xfrm flipV="1">
            <a:off x="1219200" y="5029200"/>
            <a:ext cx="5715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4584" name="AutoShape 8"/>
          <p:cNvSpPr>
            <a:spLocks noChangeArrowheads="1"/>
          </p:cNvSpPr>
          <p:nvPr/>
        </p:nvSpPr>
        <p:spPr bwMode="auto">
          <a:xfrm>
            <a:off x="1905000" y="3505200"/>
            <a:ext cx="4114800" cy="1524000"/>
          </a:xfrm>
          <a:prstGeom prst="parallelogram">
            <a:avLst>
              <a:gd name="adj" fmla="val 100838"/>
            </a:avLst>
          </a:prstGeom>
          <a:solidFill>
            <a:srgbClr val="FFFF00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45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458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45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45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2458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2458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245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245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800" decel="100000"/>
                                        <p:tgtEl>
                                          <p:spTgt spid="245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800" decel="100000" fill="hold"/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800" decel="100000" fill="hold"/>
                                        <p:tgtEl>
                                          <p:spTgt spid="245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800" decel="100000" fill="hold"/>
                                        <p:tgtEl>
                                          <p:spTgt spid="245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800" decel="100000"/>
                                        <p:tgtEl>
                                          <p:spTgt spid="245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800" decel="100000" fill="hold"/>
                                        <p:tgtEl>
                                          <p:spTgt spid="2458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800" decel="100000" fill="hold"/>
                                        <p:tgtEl>
                                          <p:spTgt spid="245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800" decel="100000" fill="hold"/>
                                        <p:tgtEl>
                                          <p:spTgt spid="245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45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45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3" dur="500"/>
                                        <p:tgtEl>
                                          <p:spTgt spid="245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80" grpId="0" animBg="1"/>
      <p:bldP spid="24581" grpId="0" animBg="1"/>
      <p:bldP spid="24582" grpId="0" animBg="1"/>
      <p:bldP spid="24583" grpId="0" animBg="1"/>
      <p:bldP spid="2458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Properties of parallelograms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Opposite sides are parallel.</a:t>
            </a:r>
          </a:p>
          <a:p>
            <a:r>
              <a:rPr lang="en-US"/>
              <a:t>Opposite sides are congruent.</a:t>
            </a:r>
          </a:p>
          <a:p>
            <a:r>
              <a:rPr lang="en-US"/>
              <a:t>Opposite angles are congruent.</a:t>
            </a:r>
          </a:p>
          <a:p>
            <a:r>
              <a:rPr lang="en-US"/>
              <a:t>Diagonals bisect each other.</a:t>
            </a:r>
          </a:p>
        </p:txBody>
      </p:sp>
      <p:pic>
        <p:nvPicPr>
          <p:cNvPr id="25604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667000" y="4038600"/>
            <a:ext cx="2336800" cy="2362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56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BlackBoard Template - Educators - Teachers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BlackBoard Template - Educators - Teachers</Template>
  <TotalTime>177</TotalTime>
  <Words>1585</Words>
  <Application>Microsoft PowerPoint</Application>
  <PresentationFormat>On-screen Show (4:3)</PresentationFormat>
  <Paragraphs>190</Paragraphs>
  <Slides>46</Slides>
  <Notes>46</Notes>
  <HiddenSlides>0</HiddenSlides>
  <MMClips>0</MMClips>
  <ScaleCrop>false</ScaleCrop>
  <HeadingPairs>
    <vt:vector size="8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46</vt:i4>
      </vt:variant>
    </vt:vector>
  </HeadingPairs>
  <TitlesOfParts>
    <vt:vector size="49" baseType="lpstr">
      <vt:lpstr>Arial</vt:lpstr>
      <vt:lpstr>BlackBoard Template - Educators - Teachers</vt:lpstr>
      <vt:lpstr>PBrush</vt:lpstr>
      <vt:lpstr>Review</vt:lpstr>
      <vt:lpstr>Right Triangles</vt:lpstr>
      <vt:lpstr>Pythagorean Theorem</vt:lpstr>
      <vt:lpstr>45-45-90 Triangles</vt:lpstr>
      <vt:lpstr>Try it out… 45-45-90</vt:lpstr>
      <vt:lpstr>30-60-90 Triangles</vt:lpstr>
      <vt:lpstr>Practice with 30-60-90</vt:lpstr>
      <vt:lpstr>What is a parallelogram?</vt:lpstr>
      <vt:lpstr>Properties of parallelograms</vt:lpstr>
      <vt:lpstr>Five Ways to Prove a Quadrilateral is a Parallelogram</vt:lpstr>
      <vt:lpstr>What is a rectangle?</vt:lpstr>
      <vt:lpstr>Finding values for a rectangle</vt:lpstr>
      <vt:lpstr>What is a rhombus?</vt:lpstr>
      <vt:lpstr>What is a square?</vt:lpstr>
      <vt:lpstr>What is a trapezoid?</vt:lpstr>
      <vt:lpstr>Isosceles Trapezoids</vt:lpstr>
      <vt:lpstr>Median of a Trapezoid</vt:lpstr>
      <vt:lpstr>Using the median of trapezoid</vt:lpstr>
      <vt:lpstr>What is a circle?</vt:lpstr>
      <vt:lpstr>Other features of a circle</vt:lpstr>
      <vt:lpstr>Tangents</vt:lpstr>
      <vt:lpstr>Congruent and Concentric Circles</vt:lpstr>
      <vt:lpstr>Properties of Tangents</vt:lpstr>
      <vt:lpstr>More about properties of tangents</vt:lpstr>
      <vt:lpstr>Central Angles</vt:lpstr>
      <vt:lpstr>What is an arc?</vt:lpstr>
      <vt:lpstr>What is a major arc?</vt:lpstr>
      <vt:lpstr>Measure of a major arc</vt:lpstr>
      <vt:lpstr>Semicircles</vt:lpstr>
      <vt:lpstr>Adjacent Arcs</vt:lpstr>
      <vt:lpstr>Arc Addition Postulate</vt:lpstr>
      <vt:lpstr>Congruent Arcs</vt:lpstr>
      <vt:lpstr>Chords</vt:lpstr>
      <vt:lpstr>More about chords</vt:lpstr>
      <vt:lpstr>Even more about chords..</vt:lpstr>
      <vt:lpstr>Just a little bit more</vt:lpstr>
      <vt:lpstr>Inscribed angles</vt:lpstr>
      <vt:lpstr>Inscribed angles with the same arc</vt:lpstr>
      <vt:lpstr>Inscribed in a semicircle</vt:lpstr>
      <vt:lpstr>Inscribed quadrilateral</vt:lpstr>
      <vt:lpstr>More about chords</vt:lpstr>
      <vt:lpstr>Secants and tangent</vt:lpstr>
      <vt:lpstr>The relationship between segments of chord</vt:lpstr>
      <vt:lpstr>Secant Segments</vt:lpstr>
      <vt:lpstr>Expanding to secant segments and tangent segments</vt:lpstr>
      <vt:lpstr>Secant and tangent</vt:lpstr>
    </vt:vector>
  </TitlesOfParts>
  <Company>nuhs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Review</dc:title>
  <dc:creator>nuhs</dc:creator>
  <cp:lastModifiedBy>Ameena</cp:lastModifiedBy>
  <cp:revision>15</cp:revision>
  <dcterms:created xsi:type="dcterms:W3CDTF">2007-06-07T14:48:37Z</dcterms:created>
  <dcterms:modified xsi:type="dcterms:W3CDTF">2008-05-16T16:19:27Z</dcterms:modified>
</cp:coreProperties>
</file>